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27" r:id="rId4"/>
    <p:sldId id="473" r:id="rId5"/>
    <p:sldId id="476" r:id="rId6"/>
    <p:sldId id="429" r:id="rId7"/>
    <p:sldId id="471" r:id="rId8"/>
    <p:sldId id="474" r:id="rId9"/>
    <p:sldId id="477" r:id="rId10"/>
    <p:sldId id="478" r:id="rId11"/>
    <p:sldId id="479" r:id="rId12"/>
    <p:sldId id="434" r:id="rId13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5"/>
    </p:embeddedFont>
    <p:embeddedFont>
      <p:font typeface="Orly's Font 2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085850" y="1314450"/>
            <a:ext cx="69723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break apart numbers to make them easier to add?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432" y="2721458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55515" y="2719096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8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46566" y="812094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Break apart 47 to make it easier to add.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5588706" y="1605849"/>
            <a:ext cx="272430" cy="2075141"/>
            <a:chOff x="7086600" y="1327908"/>
            <a:chExt cx="272430" cy="2075141"/>
          </a:xfrm>
        </p:grpSpPr>
        <p:sp>
          <p:nvSpPr>
            <p:cNvPr id="4" name="Cube 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" name="Cube 13"/>
          <p:cNvSpPr>
            <a:spLocks noChangeAspect="1"/>
          </p:cNvSpPr>
          <p:nvPr/>
        </p:nvSpPr>
        <p:spPr>
          <a:xfrm>
            <a:off x="6151168" y="3575830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5131506" y="1602656"/>
            <a:ext cx="272430" cy="2075141"/>
            <a:chOff x="7086600" y="1327908"/>
            <a:chExt cx="272430" cy="2075141"/>
          </a:xfrm>
        </p:grpSpPr>
        <p:sp>
          <p:nvSpPr>
            <p:cNvPr id="16" name="Cube 1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6" name="Cube 25"/>
          <p:cNvSpPr>
            <a:spLocks noChangeAspect="1"/>
          </p:cNvSpPr>
          <p:nvPr/>
        </p:nvSpPr>
        <p:spPr>
          <a:xfrm>
            <a:off x="6163296" y="3362662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30464" y="2738561"/>
            <a:ext cx="540371" cy="54368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814095" y="1236096"/>
            <a:ext cx="27551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47 = 45 + 2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1143000" y="16573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31" name="Cube 3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1" name="Cube 40"/>
          <p:cNvSpPr>
            <a:spLocks noChangeAspect="1"/>
          </p:cNvSpPr>
          <p:nvPr/>
        </p:nvSpPr>
        <p:spPr>
          <a:xfrm>
            <a:off x="2987895" y="1872926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2" name="Group 41"/>
          <p:cNvGrpSpPr>
            <a:grpSpLocks noChangeAspect="1"/>
          </p:cNvGrpSpPr>
          <p:nvPr/>
        </p:nvGrpSpPr>
        <p:grpSpPr>
          <a:xfrm>
            <a:off x="1519212" y="16573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3" name="Cube 4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>
            <a:grpSpLocks noChangeAspect="1"/>
          </p:cNvGrpSpPr>
          <p:nvPr/>
        </p:nvGrpSpPr>
        <p:grpSpPr>
          <a:xfrm>
            <a:off x="1895424" y="16573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4" name="Cube 5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/>
          <p:cNvGrpSpPr>
            <a:grpSpLocks noChangeAspect="1"/>
          </p:cNvGrpSpPr>
          <p:nvPr/>
        </p:nvGrpSpPr>
        <p:grpSpPr>
          <a:xfrm>
            <a:off x="2271636" y="16573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65" name="Cube 6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Cube 7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6" name="Cube 85"/>
          <p:cNvSpPr>
            <a:spLocks noChangeAspect="1"/>
          </p:cNvSpPr>
          <p:nvPr/>
        </p:nvSpPr>
        <p:spPr>
          <a:xfrm>
            <a:off x="2987895" y="2088502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7" name="Cube 86"/>
          <p:cNvSpPr>
            <a:spLocks noChangeAspect="1"/>
          </p:cNvSpPr>
          <p:nvPr/>
        </p:nvSpPr>
        <p:spPr>
          <a:xfrm>
            <a:off x="2987895" y="2304078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8" name="Cube 87"/>
          <p:cNvSpPr>
            <a:spLocks noChangeAspect="1"/>
          </p:cNvSpPr>
          <p:nvPr/>
        </p:nvSpPr>
        <p:spPr>
          <a:xfrm>
            <a:off x="2987895" y="2519654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9" name="Cube 88"/>
          <p:cNvSpPr>
            <a:spLocks noChangeAspect="1"/>
          </p:cNvSpPr>
          <p:nvPr/>
        </p:nvSpPr>
        <p:spPr>
          <a:xfrm>
            <a:off x="2987895" y="2781596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0" name="Cube 89"/>
          <p:cNvSpPr>
            <a:spLocks noChangeAspect="1"/>
          </p:cNvSpPr>
          <p:nvPr/>
        </p:nvSpPr>
        <p:spPr>
          <a:xfrm>
            <a:off x="2987895" y="2997172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3" name="Cube 92"/>
          <p:cNvSpPr>
            <a:spLocks noChangeAspect="1"/>
          </p:cNvSpPr>
          <p:nvPr/>
        </p:nvSpPr>
        <p:spPr>
          <a:xfrm>
            <a:off x="2987895" y="165735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5" name="Text Placeholder 2"/>
          <p:cNvSpPr txBox="1">
            <a:spLocks/>
          </p:cNvSpPr>
          <p:nvPr/>
        </p:nvSpPr>
        <p:spPr bwMode="auto">
          <a:xfrm>
            <a:off x="3684674" y="171450"/>
            <a:ext cx="2506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 = 47 + 28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6" name="Text Placeholder 2"/>
          <p:cNvSpPr txBox="1">
            <a:spLocks/>
          </p:cNvSpPr>
          <p:nvPr/>
        </p:nvSpPr>
        <p:spPr bwMode="auto">
          <a:xfrm>
            <a:off x="1791642" y="3904848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7" name="Text Placeholder 2"/>
          <p:cNvSpPr txBox="1">
            <a:spLocks/>
          </p:cNvSpPr>
          <p:nvPr/>
        </p:nvSpPr>
        <p:spPr bwMode="auto">
          <a:xfrm>
            <a:off x="5131506" y="382905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8" name="Text Placeholder 2"/>
          <p:cNvSpPr txBox="1">
            <a:spLocks/>
          </p:cNvSpPr>
          <p:nvPr/>
        </p:nvSpPr>
        <p:spPr bwMode="auto">
          <a:xfrm>
            <a:off x="2628900" y="4286250"/>
            <a:ext cx="49954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45 + 30 = 75 tomatoes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9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38397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1815480" y="388173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1" name="Text Placeholder 2"/>
          <p:cNvSpPr txBox="1">
            <a:spLocks/>
          </p:cNvSpPr>
          <p:nvPr/>
        </p:nvSpPr>
        <p:spPr bwMode="auto">
          <a:xfrm>
            <a:off x="5131506" y="382905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2" name="Cube 101"/>
          <p:cNvSpPr>
            <a:spLocks noChangeAspect="1"/>
          </p:cNvSpPr>
          <p:nvPr/>
        </p:nvSpPr>
        <p:spPr>
          <a:xfrm>
            <a:off x="6172200" y="187051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3" name="Cube 102"/>
          <p:cNvSpPr>
            <a:spLocks noChangeAspect="1"/>
          </p:cNvSpPr>
          <p:nvPr/>
        </p:nvSpPr>
        <p:spPr>
          <a:xfrm>
            <a:off x="6172200" y="2083678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4" name="Cube 103"/>
          <p:cNvSpPr>
            <a:spLocks noChangeAspect="1"/>
          </p:cNvSpPr>
          <p:nvPr/>
        </p:nvSpPr>
        <p:spPr>
          <a:xfrm>
            <a:off x="6172200" y="2296842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5" name="Cube 104"/>
          <p:cNvSpPr>
            <a:spLocks noChangeAspect="1"/>
          </p:cNvSpPr>
          <p:nvPr/>
        </p:nvSpPr>
        <p:spPr>
          <a:xfrm>
            <a:off x="6172200" y="1657350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6" name="Cube 105"/>
          <p:cNvSpPr>
            <a:spLocks noChangeAspect="1"/>
          </p:cNvSpPr>
          <p:nvPr/>
        </p:nvSpPr>
        <p:spPr>
          <a:xfrm>
            <a:off x="6172200" y="251000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7" name="Cube 106"/>
          <p:cNvSpPr>
            <a:spLocks noChangeAspect="1"/>
          </p:cNvSpPr>
          <p:nvPr/>
        </p:nvSpPr>
        <p:spPr>
          <a:xfrm>
            <a:off x="6172200" y="2723170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8" name="Cube 107"/>
          <p:cNvSpPr>
            <a:spLocks noChangeAspect="1"/>
          </p:cNvSpPr>
          <p:nvPr/>
        </p:nvSpPr>
        <p:spPr>
          <a:xfrm>
            <a:off x="6172200" y="293633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9" name="Cube 108"/>
          <p:cNvSpPr>
            <a:spLocks noChangeAspect="1"/>
          </p:cNvSpPr>
          <p:nvPr/>
        </p:nvSpPr>
        <p:spPr>
          <a:xfrm>
            <a:off x="6172200" y="3149498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50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 animBg="1"/>
      <p:bldP spid="26" grpId="0" animBg="1"/>
      <p:bldP spid="28" grpId="0" animBg="1"/>
      <p:bldP spid="28" grpId="1" animBg="1"/>
      <p:bldP spid="29" grpId="0" build="p"/>
      <p:bldP spid="41" grpId="0" animBg="1"/>
      <p:bldP spid="86" grpId="0" animBg="1"/>
      <p:bldP spid="87" grpId="0" animBg="1"/>
      <p:bldP spid="88" grpId="0" animBg="1"/>
      <p:bldP spid="89" grpId="0" animBg="1"/>
      <p:bldP spid="89" grpId="1" animBg="1"/>
      <p:bldP spid="90" grpId="0" animBg="1"/>
      <p:bldP spid="90" grpId="1" animBg="1"/>
      <p:bldP spid="93" grpId="0" animBg="1"/>
      <p:bldP spid="95" grpId="0"/>
      <p:bldP spid="96" grpId="0" build="p"/>
      <p:bldP spid="97" grpId="0" build="p"/>
      <p:bldP spid="98" grpId="0"/>
      <p:bldP spid="100" grpId="0" build="p"/>
      <p:bldP spid="100" grpId="1" build="allAtOnce"/>
      <p:bldP spid="101" grpId="0" build="p"/>
      <p:bldP spid="101" grpId="1" build="allAtOnce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1604433" y="2774488"/>
            <a:ext cx="6134100" cy="252473"/>
            <a:chOff x="1604433" y="2774488"/>
            <a:chExt cx="6134100" cy="252473"/>
          </a:xfrm>
        </p:grpSpPr>
        <p:cxnSp>
          <p:nvCxnSpPr>
            <p:cNvPr id="7" name="Straight Connector 6"/>
            <p:cNvCxnSpPr/>
            <p:nvPr/>
          </p:nvCxnSpPr>
          <p:spPr bwMode="auto">
            <a:xfrm>
              <a:off x="2294484" y="2774488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 bwMode="auto">
            <a:xfrm>
              <a:off x="1604433" y="2890067"/>
              <a:ext cx="61341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Oval 30"/>
          <p:cNvSpPr/>
          <p:nvPr/>
        </p:nvSpPr>
        <p:spPr bwMode="auto">
          <a:xfrm>
            <a:off x="2443691" y="2825773"/>
            <a:ext cx="117475" cy="1285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6284913" y="2831488"/>
            <a:ext cx="115887" cy="1285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4377267" y="2825773"/>
            <a:ext cx="115888" cy="1285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783" y="136035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46566" y="812094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Break apart 47 to make it easier to add.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3684674" y="171450"/>
            <a:ext cx="2506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V = 47 + 28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1761066" y="3071737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6148212" y="3225397"/>
            <a:ext cx="1485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75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885386" y="2040365"/>
            <a:ext cx="800100" cy="726793"/>
            <a:chOff x="1119153" y="2792185"/>
            <a:chExt cx="800100" cy="726793"/>
          </a:xfrm>
        </p:grpSpPr>
        <p:sp>
          <p:nvSpPr>
            <p:cNvPr id="40" name="Freeform 39"/>
            <p:cNvSpPr/>
            <p:nvPr/>
          </p:nvSpPr>
          <p:spPr>
            <a:xfrm>
              <a:off x="1524000" y="3341511"/>
              <a:ext cx="226139" cy="177467"/>
            </a:xfrm>
            <a:custGeom>
              <a:avLst/>
              <a:gdLst>
                <a:gd name="connsiteX0" fmla="*/ 0 w 226139"/>
                <a:gd name="connsiteY0" fmla="*/ 158045 h 177467"/>
                <a:gd name="connsiteX1" fmla="*/ 79022 w 226139"/>
                <a:gd name="connsiteY1" fmla="*/ 0 h 177467"/>
                <a:gd name="connsiteX2" fmla="*/ 203200 w 226139"/>
                <a:gd name="connsiteY2" fmla="*/ 158045 h 177467"/>
                <a:gd name="connsiteX3" fmla="*/ 225778 w 226139"/>
                <a:gd name="connsiteY3" fmla="*/ 169333 h 17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139" h="177467">
                  <a:moveTo>
                    <a:pt x="0" y="158045"/>
                  </a:moveTo>
                  <a:cubicBezTo>
                    <a:pt x="22577" y="79022"/>
                    <a:pt x="45155" y="0"/>
                    <a:pt x="79022" y="0"/>
                  </a:cubicBezTo>
                  <a:cubicBezTo>
                    <a:pt x="112889" y="0"/>
                    <a:pt x="178741" y="129823"/>
                    <a:pt x="203200" y="158045"/>
                  </a:cubicBezTo>
                  <a:cubicBezTo>
                    <a:pt x="227659" y="186267"/>
                    <a:pt x="226718" y="177800"/>
                    <a:pt x="225778" y="169333"/>
                  </a:cubicBez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 Placeholder 2"/>
            <p:cNvSpPr txBox="1">
              <a:spLocks/>
            </p:cNvSpPr>
            <p:nvPr/>
          </p:nvSpPr>
          <p:spPr bwMode="auto">
            <a:xfrm>
              <a:off x="1119153" y="2792185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+2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131310" y="2040365"/>
            <a:ext cx="932712" cy="769796"/>
            <a:chOff x="5387655" y="2792185"/>
            <a:chExt cx="800100" cy="769796"/>
          </a:xfrm>
        </p:grpSpPr>
        <p:sp>
          <p:nvSpPr>
            <p:cNvPr id="43" name="Freeform 42"/>
            <p:cNvSpPr/>
            <p:nvPr/>
          </p:nvSpPr>
          <p:spPr>
            <a:xfrm>
              <a:off x="5576711" y="3329978"/>
              <a:ext cx="433234" cy="232003"/>
            </a:xfrm>
            <a:custGeom>
              <a:avLst/>
              <a:gdLst>
                <a:gd name="connsiteX0" fmla="*/ 0 w 433234"/>
                <a:gd name="connsiteY0" fmla="*/ 180866 h 232003"/>
                <a:gd name="connsiteX1" fmla="*/ 169333 w 433234"/>
                <a:gd name="connsiteY1" fmla="*/ 244 h 232003"/>
                <a:gd name="connsiteX2" fmla="*/ 406400 w 433234"/>
                <a:gd name="connsiteY2" fmla="*/ 214733 h 232003"/>
                <a:gd name="connsiteX3" fmla="*/ 417689 w 433234"/>
                <a:gd name="connsiteY3" fmla="*/ 203444 h 232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234" h="232003">
                  <a:moveTo>
                    <a:pt x="0" y="180866"/>
                  </a:moveTo>
                  <a:cubicBezTo>
                    <a:pt x="50800" y="87733"/>
                    <a:pt x="101600" y="-5400"/>
                    <a:pt x="169333" y="244"/>
                  </a:cubicBezTo>
                  <a:cubicBezTo>
                    <a:pt x="237066" y="5888"/>
                    <a:pt x="365007" y="180866"/>
                    <a:pt x="406400" y="214733"/>
                  </a:cubicBezTo>
                  <a:cubicBezTo>
                    <a:pt x="447793" y="248600"/>
                    <a:pt x="432741" y="226022"/>
                    <a:pt x="417689" y="203444"/>
                  </a:cubicBez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 Placeholder 2"/>
            <p:cNvSpPr txBox="1">
              <a:spLocks/>
            </p:cNvSpPr>
            <p:nvPr/>
          </p:nvSpPr>
          <p:spPr bwMode="auto">
            <a:xfrm>
              <a:off x="5387655" y="2792185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+5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2172547" y="342013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2504722" y="2040365"/>
            <a:ext cx="4127684" cy="1902985"/>
            <a:chOff x="1738489" y="2792185"/>
            <a:chExt cx="4127684" cy="1902985"/>
          </a:xfrm>
        </p:grpSpPr>
        <p:grpSp>
          <p:nvGrpSpPr>
            <p:cNvPr id="47" name="Group 46"/>
            <p:cNvGrpSpPr/>
            <p:nvPr/>
          </p:nvGrpSpPr>
          <p:grpSpPr>
            <a:xfrm>
              <a:off x="1738489" y="2792185"/>
              <a:ext cx="3862211" cy="741237"/>
              <a:chOff x="1738489" y="2792185"/>
              <a:chExt cx="3862211" cy="741237"/>
            </a:xfrm>
          </p:grpSpPr>
          <p:sp>
            <p:nvSpPr>
              <p:cNvPr id="50" name="Freeform 49"/>
              <p:cNvSpPr/>
              <p:nvPr/>
            </p:nvSpPr>
            <p:spPr>
              <a:xfrm>
                <a:off x="1738489" y="3194741"/>
                <a:ext cx="1930589" cy="338681"/>
              </a:xfrm>
              <a:custGeom>
                <a:avLst/>
                <a:gdLst>
                  <a:gd name="connsiteX0" fmla="*/ 0 w 1964267"/>
                  <a:gd name="connsiteY0" fmla="*/ 327392 h 338681"/>
                  <a:gd name="connsiteX1" fmla="*/ 1162755 w 1964267"/>
                  <a:gd name="connsiteY1" fmla="*/ 15 h 338681"/>
                  <a:gd name="connsiteX2" fmla="*/ 1952978 w 1964267"/>
                  <a:gd name="connsiteY2" fmla="*/ 338681 h 338681"/>
                  <a:gd name="connsiteX3" fmla="*/ 1952978 w 1964267"/>
                  <a:gd name="connsiteY3" fmla="*/ 338681 h 338681"/>
                  <a:gd name="connsiteX4" fmla="*/ 1964267 w 1964267"/>
                  <a:gd name="connsiteY4" fmla="*/ 338681 h 33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267" h="338681">
                    <a:moveTo>
                      <a:pt x="0" y="327392"/>
                    </a:moveTo>
                    <a:cubicBezTo>
                      <a:pt x="418629" y="162762"/>
                      <a:pt x="837259" y="-1867"/>
                      <a:pt x="1162755" y="15"/>
                    </a:cubicBezTo>
                    <a:cubicBezTo>
                      <a:pt x="1488251" y="1896"/>
                      <a:pt x="1952978" y="338681"/>
                      <a:pt x="1952978" y="338681"/>
                    </a:cubicBezTo>
                    <a:lnTo>
                      <a:pt x="1952978" y="338681"/>
                    </a:lnTo>
                    <a:lnTo>
                      <a:pt x="1964267" y="338681"/>
                    </a:ln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3670111" y="3194741"/>
                <a:ext cx="1930589" cy="338681"/>
              </a:xfrm>
              <a:custGeom>
                <a:avLst/>
                <a:gdLst>
                  <a:gd name="connsiteX0" fmla="*/ 0 w 1964267"/>
                  <a:gd name="connsiteY0" fmla="*/ 327392 h 338681"/>
                  <a:gd name="connsiteX1" fmla="*/ 1162755 w 1964267"/>
                  <a:gd name="connsiteY1" fmla="*/ 15 h 338681"/>
                  <a:gd name="connsiteX2" fmla="*/ 1952978 w 1964267"/>
                  <a:gd name="connsiteY2" fmla="*/ 338681 h 338681"/>
                  <a:gd name="connsiteX3" fmla="*/ 1952978 w 1964267"/>
                  <a:gd name="connsiteY3" fmla="*/ 338681 h 338681"/>
                  <a:gd name="connsiteX4" fmla="*/ 1964267 w 1964267"/>
                  <a:gd name="connsiteY4" fmla="*/ 338681 h 33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267" h="338681">
                    <a:moveTo>
                      <a:pt x="0" y="327392"/>
                    </a:moveTo>
                    <a:cubicBezTo>
                      <a:pt x="418629" y="162762"/>
                      <a:pt x="837259" y="-1867"/>
                      <a:pt x="1162755" y="15"/>
                    </a:cubicBezTo>
                    <a:cubicBezTo>
                      <a:pt x="1488251" y="1896"/>
                      <a:pt x="1952978" y="338681"/>
                      <a:pt x="1952978" y="338681"/>
                    </a:cubicBezTo>
                    <a:lnTo>
                      <a:pt x="1952978" y="338681"/>
                    </a:lnTo>
                    <a:lnTo>
                      <a:pt x="1964267" y="338681"/>
                    </a:ln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Text Placeholder 2"/>
              <p:cNvSpPr txBox="1">
                <a:spLocks/>
              </p:cNvSpPr>
              <p:nvPr/>
            </p:nvSpPr>
            <p:spPr bwMode="auto">
              <a:xfrm>
                <a:off x="2366841" y="2792185"/>
                <a:ext cx="98172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+20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53" name="Text Placeholder 2"/>
              <p:cNvSpPr txBox="1">
                <a:spLocks/>
              </p:cNvSpPr>
              <p:nvPr/>
            </p:nvSpPr>
            <p:spPr bwMode="auto">
              <a:xfrm>
                <a:off x="4171771" y="2792185"/>
                <a:ext cx="89430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+20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48" name="Text Placeholder 2"/>
            <p:cNvSpPr txBox="1">
              <a:spLocks/>
            </p:cNvSpPr>
            <p:nvPr/>
          </p:nvSpPr>
          <p:spPr bwMode="auto">
            <a:xfrm>
              <a:off x="3272504" y="4171950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50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49" name="Text Placeholder 2"/>
            <p:cNvSpPr txBox="1">
              <a:spLocks/>
            </p:cNvSpPr>
            <p:nvPr/>
          </p:nvSpPr>
          <p:spPr bwMode="auto">
            <a:xfrm>
              <a:off x="5066073" y="4171950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70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cxnSp>
        <p:nvCxnSpPr>
          <p:cNvPr id="54" name="Straight Arrow Connector 53"/>
          <p:cNvCxnSpPr/>
          <p:nvPr/>
        </p:nvCxnSpPr>
        <p:spPr>
          <a:xfrm>
            <a:off x="6891162" y="2702901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2452478" y="3982819"/>
            <a:ext cx="42460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75 tomatoes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2606322" y="1333197"/>
            <a:ext cx="39222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47 = 2 + 20 + 20 + 5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19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5" grpId="0"/>
      <p:bldP spid="36" grpId="0"/>
      <p:bldP spid="37" grpId="0" build="p"/>
      <p:bldP spid="38" grpId="0"/>
      <p:bldP spid="45" grpId="0"/>
      <p:bldP spid="55" grpId="0"/>
      <p:bldP spid="5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explain addition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breaking apart numbers.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explain addition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breaking </a:t>
            </a:r>
            <a:r>
              <a:rPr lang="en-US" sz="360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apart numbers.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42900" y="8572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Why do we have to explain in math?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gray">
          <a:xfrm>
            <a:off x="1164753" y="1636430"/>
            <a:ext cx="4405373" cy="49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Prove you are correct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gray">
          <a:xfrm>
            <a:off x="639198" y="1482269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gray">
          <a:xfrm>
            <a:off x="533400" y="2670989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gray">
          <a:xfrm>
            <a:off x="1164752" y="2818006"/>
            <a:ext cx="5854488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1"/>
                </a:solidFill>
                <a:latin typeface="Orly's Font 2" pitchFamily="66" charset="0"/>
              </a:rPr>
              <a:t>Compare your work to others</a:t>
            </a:r>
            <a:endParaRPr lang="en-US" sz="2800" kern="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gray">
          <a:xfrm>
            <a:off x="547025" y="3859709"/>
            <a:ext cx="5581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1164752" y="4006726"/>
            <a:ext cx="5077031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Help someone understand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99" y="1482269"/>
            <a:ext cx="844705" cy="61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2721458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8383" y="2719096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23289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61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61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1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2477390" y="2114550"/>
            <a:ext cx="272430" cy="2075141"/>
            <a:chOff x="7086600" y="1327908"/>
            <a:chExt cx="272430" cy="2075141"/>
          </a:xfrm>
        </p:grpSpPr>
        <p:sp>
          <p:nvSpPr>
            <p:cNvPr id="3" name="Cube 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Cube 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1901581" y="2114550"/>
            <a:ext cx="272430" cy="2075141"/>
            <a:chOff x="7086600" y="1327908"/>
            <a:chExt cx="272430" cy="2075141"/>
          </a:xfrm>
        </p:grpSpPr>
        <p:sp>
          <p:nvSpPr>
            <p:cNvPr id="14" name="Cube 1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1325772" y="2114550"/>
            <a:ext cx="272430" cy="2075141"/>
            <a:chOff x="7086600" y="1327908"/>
            <a:chExt cx="272430" cy="2075141"/>
          </a:xfrm>
        </p:grpSpPr>
        <p:sp>
          <p:nvSpPr>
            <p:cNvPr id="25" name="Cube 2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>
            <a:grpSpLocks noChangeAspect="1"/>
          </p:cNvGrpSpPr>
          <p:nvPr/>
        </p:nvGrpSpPr>
        <p:grpSpPr>
          <a:xfrm>
            <a:off x="749963" y="2114550"/>
            <a:ext cx="272430" cy="2075141"/>
            <a:chOff x="7086600" y="1327908"/>
            <a:chExt cx="272430" cy="2075141"/>
          </a:xfrm>
        </p:grpSpPr>
        <p:sp>
          <p:nvSpPr>
            <p:cNvPr id="36" name="Cube 3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5336865" y="21145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7" name="Cube 4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5851878" y="21145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8" name="Cube 5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8" name="Cube 67"/>
          <p:cNvSpPr>
            <a:spLocks noChangeAspect="1"/>
          </p:cNvSpPr>
          <p:nvPr/>
        </p:nvSpPr>
        <p:spPr>
          <a:xfrm>
            <a:off x="6515100" y="344973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Cube 68"/>
          <p:cNvSpPr>
            <a:spLocks noChangeAspect="1"/>
          </p:cNvSpPr>
          <p:nvPr/>
        </p:nvSpPr>
        <p:spPr>
          <a:xfrm>
            <a:off x="6543328" y="2947238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Cube 69"/>
          <p:cNvSpPr>
            <a:spLocks noChangeAspect="1"/>
          </p:cNvSpPr>
          <p:nvPr/>
        </p:nvSpPr>
        <p:spPr>
          <a:xfrm>
            <a:off x="6768838" y="319327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Cube 70"/>
          <p:cNvSpPr>
            <a:spLocks noChangeAspect="1"/>
          </p:cNvSpPr>
          <p:nvPr/>
        </p:nvSpPr>
        <p:spPr>
          <a:xfrm>
            <a:off x="7023245" y="296803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Cube 71"/>
          <p:cNvSpPr>
            <a:spLocks noChangeAspect="1"/>
          </p:cNvSpPr>
          <p:nvPr/>
        </p:nvSpPr>
        <p:spPr>
          <a:xfrm>
            <a:off x="7025538" y="3413102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Cube 72"/>
          <p:cNvSpPr>
            <a:spLocks noChangeAspect="1"/>
          </p:cNvSpPr>
          <p:nvPr/>
        </p:nvSpPr>
        <p:spPr>
          <a:xfrm>
            <a:off x="3197310" y="305139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Cube 73"/>
          <p:cNvSpPr>
            <a:spLocks noChangeAspect="1"/>
          </p:cNvSpPr>
          <p:nvPr/>
        </p:nvSpPr>
        <p:spPr>
          <a:xfrm>
            <a:off x="3329244" y="332035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Cube 74"/>
          <p:cNvSpPr>
            <a:spLocks noChangeAspect="1"/>
          </p:cNvSpPr>
          <p:nvPr/>
        </p:nvSpPr>
        <p:spPr>
          <a:xfrm>
            <a:off x="2971800" y="332035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247384" y="16573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43 = 4 tens + 3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4914900" y="1668639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25 = 2 tens + 5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3427940" y="4554319"/>
            <a:ext cx="22870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68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979556" y="4269117"/>
            <a:ext cx="2116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tens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5831303" y="4269117"/>
            <a:ext cx="2116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" name="Text Placeholder 2"/>
          <p:cNvSpPr txBox="1">
            <a:spLocks/>
          </p:cNvSpPr>
          <p:nvPr/>
        </p:nvSpPr>
        <p:spPr bwMode="auto">
          <a:xfrm>
            <a:off x="4312218" y="137345"/>
            <a:ext cx="19628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43 + 25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57856" y="783676"/>
            <a:ext cx="90296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Words, place value, actions, drawings, and properties of addition can help explain your thinking.</a:t>
            </a:r>
          </a:p>
        </p:txBody>
      </p:sp>
      <p:sp>
        <p:nvSpPr>
          <p:cNvPr id="85" name="Arc 84"/>
          <p:cNvSpPr/>
          <p:nvPr/>
        </p:nvSpPr>
        <p:spPr>
          <a:xfrm>
            <a:off x="749963" y="2229794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4928476" y="3314776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7" name="Arc 86"/>
          <p:cNvSpPr/>
          <p:nvPr/>
        </p:nvSpPr>
        <p:spPr>
          <a:xfrm>
            <a:off x="1325772" y="2229793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Arc 87"/>
          <p:cNvSpPr/>
          <p:nvPr/>
        </p:nvSpPr>
        <p:spPr>
          <a:xfrm>
            <a:off x="1896684" y="2229792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Arc 88"/>
          <p:cNvSpPr/>
          <p:nvPr/>
        </p:nvSpPr>
        <p:spPr>
          <a:xfrm>
            <a:off x="2477390" y="2229794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5579494" y="2874266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" name="Freeform 91"/>
          <p:cNvSpPr/>
          <p:nvPr/>
        </p:nvSpPr>
        <p:spPr>
          <a:xfrm>
            <a:off x="5514622" y="3358658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3" name="Freeform 92"/>
          <p:cNvSpPr/>
          <p:nvPr/>
        </p:nvSpPr>
        <p:spPr>
          <a:xfrm>
            <a:off x="6522252" y="3432308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4" name="Freeform 93"/>
          <p:cNvSpPr/>
          <p:nvPr/>
        </p:nvSpPr>
        <p:spPr>
          <a:xfrm>
            <a:off x="6550480" y="2935638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5" name="Freeform 94"/>
          <p:cNvSpPr/>
          <p:nvPr/>
        </p:nvSpPr>
        <p:spPr>
          <a:xfrm>
            <a:off x="6788810" y="3184166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6" name="Freeform 95"/>
          <p:cNvSpPr/>
          <p:nvPr/>
        </p:nvSpPr>
        <p:spPr>
          <a:xfrm>
            <a:off x="7027140" y="3432308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7" name="Freeform 96"/>
          <p:cNvSpPr/>
          <p:nvPr/>
        </p:nvSpPr>
        <p:spPr>
          <a:xfrm>
            <a:off x="7023245" y="294767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8" name="Arc 97"/>
          <p:cNvSpPr/>
          <p:nvPr/>
        </p:nvSpPr>
        <p:spPr>
          <a:xfrm>
            <a:off x="3064185" y="2243047"/>
            <a:ext cx="136215" cy="3716675"/>
          </a:xfrm>
          <a:prstGeom prst="arc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Arc 98"/>
          <p:cNvSpPr/>
          <p:nvPr/>
        </p:nvSpPr>
        <p:spPr>
          <a:xfrm>
            <a:off x="3407085" y="2228850"/>
            <a:ext cx="136215" cy="3716675"/>
          </a:xfrm>
          <a:prstGeom prst="arc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9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7786E-6 L -0.23594 -0.00154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6" y="-9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7786E-6 L -0.22986 -0.0015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3" y="-9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185 L 0.26354 -0.025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42" y="-120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9556E-7 L 0.24861 0.0123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31" y="61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9556E-7 L 0.225 -7.9556E-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build="p"/>
      <p:bldP spid="77" grpId="0" build="p"/>
      <p:bldP spid="78" grpId="0" build="p"/>
      <p:bldP spid="79" grpId="0" build="p"/>
      <p:bldP spid="80" grpId="0" build="p"/>
      <p:bldP spid="81" grpId="0" build="p"/>
      <p:bldP spid="83" grpId="0" build="p"/>
      <p:bldP spid="85" grpId="0" animBg="1"/>
      <p:bldP spid="86" grpId="0" animBg="1"/>
      <p:bldP spid="87" grpId="0" animBg="1"/>
      <p:bldP spid="88" grpId="0" animBg="1"/>
      <p:bldP spid="89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43000" y="824090"/>
            <a:ext cx="6858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you can only break numbers apart using place value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5327961" y="2154235"/>
            <a:ext cx="272430" cy="2075141"/>
            <a:chOff x="7086600" y="1327908"/>
            <a:chExt cx="272430" cy="2075141"/>
          </a:xfrm>
        </p:grpSpPr>
        <p:sp>
          <p:nvSpPr>
            <p:cNvPr id="4" name="Cube 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" name="Cube 13"/>
          <p:cNvSpPr>
            <a:spLocks noChangeAspect="1"/>
          </p:cNvSpPr>
          <p:nvPr/>
        </p:nvSpPr>
        <p:spPr>
          <a:xfrm>
            <a:off x="6128061" y="2484561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4870761" y="2151042"/>
            <a:ext cx="272430" cy="2075141"/>
            <a:chOff x="7086600" y="1327908"/>
            <a:chExt cx="272430" cy="2075141"/>
          </a:xfrm>
        </p:grpSpPr>
        <p:sp>
          <p:nvSpPr>
            <p:cNvPr id="16" name="Cube 1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6" name="Cube 25"/>
          <p:cNvSpPr>
            <a:spLocks noChangeAspect="1"/>
          </p:cNvSpPr>
          <p:nvPr/>
        </p:nvSpPr>
        <p:spPr>
          <a:xfrm>
            <a:off x="6128061" y="278955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Cube 26"/>
          <p:cNvSpPr>
            <a:spLocks noChangeAspect="1"/>
          </p:cNvSpPr>
          <p:nvPr/>
        </p:nvSpPr>
        <p:spPr>
          <a:xfrm>
            <a:off x="6132160" y="312555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673879" y="1864363"/>
            <a:ext cx="247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20 + 3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573017" y="1923944"/>
            <a:ext cx="1257300" cy="261600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930590" y="3072386"/>
            <a:ext cx="540371" cy="41384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673879" y="2453330"/>
            <a:ext cx="247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22 + 1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673879" y="3042297"/>
            <a:ext cx="247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21 + 2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974729" y="2410846"/>
            <a:ext cx="540371" cy="61196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663885" y="3631264"/>
            <a:ext cx="34128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10 + 10 +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725417" y="2076345"/>
            <a:ext cx="476250" cy="232420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248629" y="2058555"/>
            <a:ext cx="476250" cy="232420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673879" y="4220230"/>
            <a:ext cx="35552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10 + 10 + 2 + 1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33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 animBg="1"/>
      <p:bldP spid="26" grpId="0" animBg="1"/>
      <p:bldP spid="27" grpId="0" animBg="1"/>
      <p:bldP spid="28" grpId="0" build="p"/>
      <p:bldP spid="29" grpId="0" animBg="1"/>
      <p:bldP spid="29" grpId="1" animBg="1"/>
      <p:bldP spid="30" grpId="0" animBg="1"/>
      <p:bldP spid="30" grpId="1" animBg="1"/>
      <p:bldP spid="30" grpId="2" animBg="1"/>
      <p:bldP spid="31" grpId="0" build="p"/>
      <p:bldP spid="34" grpId="0" build="p"/>
      <p:bldP spid="35" grpId="0" animBg="1"/>
      <p:bldP spid="35" grpId="1" animBg="1"/>
      <p:bldP spid="35" grpId="2" animBg="1"/>
      <p:bldP spid="36" grpId="0" build="p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57250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To make salsa for the school cafeteria, the cooks used 59 red peppers and 23 ears of corn.  How many vegetables did they use?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340697"/>
            <a:ext cx="4191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95350" y="2470854"/>
            <a:ext cx="7334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2952045" y="57150"/>
            <a:ext cx="34487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Compare your work to others’ work.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38397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783" y="136035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5886367" y="2340697"/>
            <a:ext cx="272430" cy="2075141"/>
            <a:chOff x="7086600" y="1327908"/>
            <a:chExt cx="272430" cy="2075141"/>
          </a:xfrm>
        </p:grpSpPr>
        <p:sp>
          <p:nvSpPr>
            <p:cNvPr id="13" name="Cube 1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1828800" y="2337504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24" name="Cube 2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5" name="Cube 34"/>
          <p:cNvSpPr>
            <a:spLocks noChangeAspect="1"/>
          </p:cNvSpPr>
          <p:nvPr/>
        </p:nvSpPr>
        <p:spPr>
          <a:xfrm>
            <a:off x="6343567" y="268478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429167" y="2337504"/>
            <a:ext cx="272430" cy="2075141"/>
            <a:chOff x="7086600" y="1327908"/>
            <a:chExt cx="272430" cy="2075141"/>
          </a:xfrm>
        </p:grpSpPr>
        <p:sp>
          <p:nvSpPr>
            <p:cNvPr id="37" name="Cube 3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7" name="Cube 46"/>
          <p:cNvSpPr>
            <a:spLocks noChangeAspect="1"/>
          </p:cNvSpPr>
          <p:nvPr/>
        </p:nvSpPr>
        <p:spPr>
          <a:xfrm>
            <a:off x="6343567" y="2989785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Cube 47"/>
          <p:cNvSpPr>
            <a:spLocks noChangeAspect="1"/>
          </p:cNvSpPr>
          <p:nvPr/>
        </p:nvSpPr>
        <p:spPr>
          <a:xfrm>
            <a:off x="6347666" y="3325785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9" name="Group 48"/>
          <p:cNvGrpSpPr>
            <a:grpSpLocks noChangeAspect="1"/>
          </p:cNvGrpSpPr>
          <p:nvPr/>
        </p:nvGrpSpPr>
        <p:grpSpPr>
          <a:xfrm>
            <a:off x="2205012" y="2337504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0" name="Cube 4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2581224" y="2337504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61" name="Cube 6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Group 70"/>
          <p:cNvGrpSpPr>
            <a:grpSpLocks noChangeAspect="1"/>
          </p:cNvGrpSpPr>
          <p:nvPr/>
        </p:nvGrpSpPr>
        <p:grpSpPr>
          <a:xfrm>
            <a:off x="2957436" y="2337504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72" name="Cube 7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Cube 7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Cube 7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Cube 7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Cube 7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Cube 7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Cube 8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3333649" y="2337504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83" name="Cube 8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Cube 8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Cube 8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Cube 8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Cube 9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Cube 9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2781616" y="1314450"/>
            <a:ext cx="552034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6499637" y="1314449"/>
            <a:ext cx="586964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3" name="Text Placeholder 2"/>
          <p:cNvSpPr txBox="1">
            <a:spLocks/>
          </p:cNvSpPr>
          <p:nvPr/>
        </p:nvSpPr>
        <p:spPr bwMode="auto">
          <a:xfrm>
            <a:off x="6568083" y="3756845"/>
            <a:ext cx="2506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V = 59 + 23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4" name="Cube 103"/>
          <p:cNvSpPr>
            <a:spLocks noChangeAspect="1"/>
          </p:cNvSpPr>
          <p:nvPr/>
        </p:nvSpPr>
        <p:spPr>
          <a:xfrm>
            <a:off x="3683268" y="257328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5" name="Cube 104"/>
          <p:cNvSpPr>
            <a:spLocks noChangeAspect="1"/>
          </p:cNvSpPr>
          <p:nvPr/>
        </p:nvSpPr>
        <p:spPr>
          <a:xfrm>
            <a:off x="3683268" y="2788861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6" name="Cube 105"/>
          <p:cNvSpPr>
            <a:spLocks noChangeAspect="1"/>
          </p:cNvSpPr>
          <p:nvPr/>
        </p:nvSpPr>
        <p:spPr>
          <a:xfrm>
            <a:off x="3683268" y="300443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7" name="Cube 106"/>
          <p:cNvSpPr>
            <a:spLocks noChangeAspect="1"/>
          </p:cNvSpPr>
          <p:nvPr/>
        </p:nvSpPr>
        <p:spPr>
          <a:xfrm>
            <a:off x="3683268" y="3220013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8" name="Cube 107"/>
          <p:cNvSpPr>
            <a:spLocks noChangeAspect="1"/>
          </p:cNvSpPr>
          <p:nvPr/>
        </p:nvSpPr>
        <p:spPr>
          <a:xfrm>
            <a:off x="3683268" y="3435589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9" name="Cube 108"/>
          <p:cNvSpPr>
            <a:spLocks noChangeAspect="1"/>
          </p:cNvSpPr>
          <p:nvPr/>
        </p:nvSpPr>
        <p:spPr>
          <a:xfrm>
            <a:off x="3683268" y="365116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0" name="Cube 109"/>
          <p:cNvSpPr>
            <a:spLocks noChangeAspect="1"/>
          </p:cNvSpPr>
          <p:nvPr/>
        </p:nvSpPr>
        <p:spPr>
          <a:xfrm>
            <a:off x="3683268" y="3866741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1" name="Cube 110"/>
          <p:cNvSpPr>
            <a:spLocks noChangeAspect="1"/>
          </p:cNvSpPr>
          <p:nvPr/>
        </p:nvSpPr>
        <p:spPr>
          <a:xfrm>
            <a:off x="3683268" y="408231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2" name="Cube 111"/>
          <p:cNvSpPr>
            <a:spLocks noChangeAspect="1"/>
          </p:cNvSpPr>
          <p:nvPr/>
        </p:nvSpPr>
        <p:spPr>
          <a:xfrm>
            <a:off x="3683268" y="2357709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35" grpId="0" animBg="1"/>
      <p:bldP spid="47" grpId="0" animBg="1"/>
      <p:bldP spid="48" grpId="0" animBg="1"/>
      <p:bldP spid="101" grpId="0" animBg="1"/>
      <p:bldP spid="101" grpId="1" animBg="1"/>
      <p:bldP spid="102" grpId="0" animBg="1"/>
      <p:bldP spid="102" grpId="1" animBg="1"/>
      <p:bldP spid="103" grpId="0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6566" y="812094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Break apart 23 to make it easier to add.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588706" y="1605849"/>
            <a:ext cx="272430" cy="2075141"/>
            <a:chOff x="7086600" y="1327908"/>
            <a:chExt cx="272430" cy="2075141"/>
          </a:xfrm>
        </p:grpSpPr>
        <p:sp>
          <p:nvSpPr>
            <p:cNvPr id="6" name="Cube 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" name="Cube 15"/>
          <p:cNvSpPr>
            <a:spLocks noChangeAspect="1"/>
          </p:cNvSpPr>
          <p:nvPr/>
        </p:nvSpPr>
        <p:spPr>
          <a:xfrm>
            <a:off x="6388806" y="1936175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>
            <a:grpSpLocks noChangeAspect="1"/>
          </p:cNvGrpSpPr>
          <p:nvPr/>
        </p:nvGrpSpPr>
        <p:grpSpPr>
          <a:xfrm>
            <a:off x="5131506" y="1602656"/>
            <a:ext cx="272430" cy="2075141"/>
            <a:chOff x="7086600" y="1327908"/>
            <a:chExt cx="272430" cy="2075141"/>
          </a:xfrm>
        </p:grpSpPr>
        <p:sp>
          <p:nvSpPr>
            <p:cNvPr id="18" name="Cube 1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8" name="Cube 27"/>
          <p:cNvSpPr>
            <a:spLocks noChangeAspect="1"/>
          </p:cNvSpPr>
          <p:nvPr/>
        </p:nvSpPr>
        <p:spPr>
          <a:xfrm>
            <a:off x="6388806" y="2241173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Cube 28"/>
          <p:cNvSpPr>
            <a:spLocks noChangeAspect="1"/>
          </p:cNvSpPr>
          <p:nvPr/>
        </p:nvSpPr>
        <p:spPr>
          <a:xfrm>
            <a:off x="6392905" y="2577173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191335" y="2524000"/>
            <a:ext cx="540371" cy="413843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6515100" y="1771650"/>
            <a:ext cx="27551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22 + 1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1143000" y="16573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35" name="Cube 3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5" name="Cube 44"/>
          <p:cNvSpPr>
            <a:spLocks noChangeAspect="1"/>
          </p:cNvSpPr>
          <p:nvPr/>
        </p:nvSpPr>
        <p:spPr>
          <a:xfrm>
            <a:off x="2987895" y="1872926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1519212" y="16573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7" name="Cube 4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1895424" y="16573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8" name="Cube 5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Group 67"/>
          <p:cNvGrpSpPr>
            <a:grpSpLocks noChangeAspect="1"/>
          </p:cNvGrpSpPr>
          <p:nvPr/>
        </p:nvGrpSpPr>
        <p:grpSpPr>
          <a:xfrm>
            <a:off x="2271636" y="16573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69" name="Cube 6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Cube 7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Cube 7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Cube 7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Cube 7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Group 78"/>
          <p:cNvGrpSpPr>
            <a:grpSpLocks noChangeAspect="1"/>
          </p:cNvGrpSpPr>
          <p:nvPr/>
        </p:nvGrpSpPr>
        <p:grpSpPr>
          <a:xfrm>
            <a:off x="2647849" y="16573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80" name="Cube 7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Cube 8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Cube 8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Cube 8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Cube 8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Cube 8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90" name="Cube 89"/>
          <p:cNvSpPr>
            <a:spLocks noChangeAspect="1"/>
          </p:cNvSpPr>
          <p:nvPr/>
        </p:nvSpPr>
        <p:spPr>
          <a:xfrm>
            <a:off x="2987895" y="2088502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1" name="Cube 90"/>
          <p:cNvSpPr>
            <a:spLocks noChangeAspect="1"/>
          </p:cNvSpPr>
          <p:nvPr/>
        </p:nvSpPr>
        <p:spPr>
          <a:xfrm>
            <a:off x="2987895" y="2304078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" name="Cube 91"/>
          <p:cNvSpPr>
            <a:spLocks noChangeAspect="1"/>
          </p:cNvSpPr>
          <p:nvPr/>
        </p:nvSpPr>
        <p:spPr>
          <a:xfrm>
            <a:off x="2987895" y="2519654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3" name="Cube 92"/>
          <p:cNvSpPr>
            <a:spLocks noChangeAspect="1"/>
          </p:cNvSpPr>
          <p:nvPr/>
        </p:nvSpPr>
        <p:spPr>
          <a:xfrm>
            <a:off x="2987895" y="273523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4" name="Cube 93"/>
          <p:cNvSpPr>
            <a:spLocks noChangeAspect="1"/>
          </p:cNvSpPr>
          <p:nvPr/>
        </p:nvSpPr>
        <p:spPr>
          <a:xfrm>
            <a:off x="2987895" y="2950806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5" name="Cube 94"/>
          <p:cNvSpPr>
            <a:spLocks noChangeAspect="1"/>
          </p:cNvSpPr>
          <p:nvPr/>
        </p:nvSpPr>
        <p:spPr>
          <a:xfrm>
            <a:off x="2987895" y="3166382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6" name="Cube 95"/>
          <p:cNvSpPr>
            <a:spLocks noChangeAspect="1"/>
          </p:cNvSpPr>
          <p:nvPr/>
        </p:nvSpPr>
        <p:spPr>
          <a:xfrm>
            <a:off x="2987895" y="3381958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7" name="Cube 96"/>
          <p:cNvSpPr>
            <a:spLocks noChangeAspect="1"/>
          </p:cNvSpPr>
          <p:nvPr/>
        </p:nvSpPr>
        <p:spPr>
          <a:xfrm>
            <a:off x="2987895" y="165735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8" name="Cube 97"/>
          <p:cNvSpPr>
            <a:spLocks noChangeAspect="1"/>
          </p:cNvSpPr>
          <p:nvPr/>
        </p:nvSpPr>
        <p:spPr>
          <a:xfrm>
            <a:off x="2987895" y="3597530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9" name="Text Placeholder 2"/>
          <p:cNvSpPr txBox="1">
            <a:spLocks/>
          </p:cNvSpPr>
          <p:nvPr/>
        </p:nvSpPr>
        <p:spPr bwMode="auto">
          <a:xfrm>
            <a:off x="3684674" y="171450"/>
            <a:ext cx="2506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V = 59 + 23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1791642" y="3904848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1" name="Text Placeholder 2"/>
          <p:cNvSpPr txBox="1">
            <a:spLocks/>
          </p:cNvSpPr>
          <p:nvPr/>
        </p:nvSpPr>
        <p:spPr bwMode="auto">
          <a:xfrm>
            <a:off x="5131506" y="382905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2" name="Text Placeholder 2"/>
          <p:cNvSpPr txBox="1">
            <a:spLocks/>
          </p:cNvSpPr>
          <p:nvPr/>
        </p:nvSpPr>
        <p:spPr bwMode="auto">
          <a:xfrm>
            <a:off x="2628900" y="4286250"/>
            <a:ext cx="49954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60 + 22 = 82 vegetables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38397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Text Placeholder 2"/>
          <p:cNvSpPr txBox="1">
            <a:spLocks/>
          </p:cNvSpPr>
          <p:nvPr/>
        </p:nvSpPr>
        <p:spPr bwMode="auto">
          <a:xfrm>
            <a:off x="1791642" y="3904848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59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5" name="Text Placeholder 2"/>
          <p:cNvSpPr txBox="1">
            <a:spLocks/>
          </p:cNvSpPr>
          <p:nvPr/>
        </p:nvSpPr>
        <p:spPr bwMode="auto">
          <a:xfrm>
            <a:off x="5131506" y="3838828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 animBg="1"/>
      <p:bldP spid="28" grpId="0" animBg="1"/>
      <p:bldP spid="29" grpId="0" animBg="1"/>
      <p:bldP spid="29" grpId="1" animBg="1"/>
      <p:bldP spid="32" grpId="0" animBg="1"/>
      <p:bldP spid="32" grpId="1" animBg="1"/>
      <p:bldP spid="33" grpId="0" build="p"/>
      <p:bldP spid="45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/>
      <p:bldP spid="100" grpId="0" build="p"/>
      <p:bldP spid="101" grpId="0" build="p"/>
      <p:bldP spid="102" grpId="0"/>
      <p:bldP spid="104" grpId="0" build="p"/>
      <p:bldP spid="104" grpId="1" build="allAtOnce"/>
      <p:bldP spid="105" grpId="0" build="p"/>
      <p:bldP spid="105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/>
          <p:cNvGrpSpPr/>
          <p:nvPr/>
        </p:nvGrpSpPr>
        <p:grpSpPr>
          <a:xfrm>
            <a:off x="1604433" y="2774488"/>
            <a:ext cx="6134100" cy="252473"/>
            <a:chOff x="1604433" y="2416871"/>
            <a:chExt cx="6134100" cy="252473"/>
          </a:xfrm>
        </p:grpSpPr>
        <p:cxnSp>
          <p:nvCxnSpPr>
            <p:cNvPr id="16" name="Straight Connector 15"/>
            <p:cNvCxnSpPr/>
            <p:nvPr/>
          </p:nvCxnSpPr>
          <p:spPr bwMode="auto">
            <a:xfrm>
              <a:off x="6358437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4435311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 bwMode="auto">
            <a:xfrm>
              <a:off x="2489985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6162936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 bwMode="auto">
            <a:xfrm>
              <a:off x="2294484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 bwMode="auto">
            <a:xfrm>
              <a:off x="1604433" y="2532450"/>
              <a:ext cx="61341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4249494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 bwMode="auto">
            <a:xfrm>
              <a:off x="2685486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2880987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3076488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3271989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3467490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662991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858492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4053993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6553938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6749439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6944940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7140441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7335942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4630812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4826313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5021814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5217315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5412816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5608317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5803818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5999319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Oval 34"/>
          <p:cNvSpPr/>
          <p:nvPr/>
        </p:nvSpPr>
        <p:spPr bwMode="auto">
          <a:xfrm>
            <a:off x="2443691" y="2825773"/>
            <a:ext cx="117475" cy="1285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6284913" y="2831488"/>
            <a:ext cx="115887" cy="1285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4377267" y="2825773"/>
            <a:ext cx="115888" cy="1285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783" y="136035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46566" y="812094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Break apart 23 to make it easier to add.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3684674" y="171450"/>
            <a:ext cx="2506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V = 59 + 23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1761066" y="3071737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59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6024033" y="3191530"/>
            <a:ext cx="1485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82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1885386" y="2040365"/>
            <a:ext cx="800100" cy="726793"/>
            <a:chOff x="1119153" y="2792185"/>
            <a:chExt cx="800100" cy="726793"/>
          </a:xfrm>
        </p:grpSpPr>
        <p:sp>
          <p:nvSpPr>
            <p:cNvPr id="48" name="Freeform 47"/>
            <p:cNvSpPr/>
            <p:nvPr/>
          </p:nvSpPr>
          <p:spPr>
            <a:xfrm>
              <a:off x="1524000" y="3341511"/>
              <a:ext cx="226139" cy="177467"/>
            </a:xfrm>
            <a:custGeom>
              <a:avLst/>
              <a:gdLst>
                <a:gd name="connsiteX0" fmla="*/ 0 w 226139"/>
                <a:gd name="connsiteY0" fmla="*/ 158045 h 177467"/>
                <a:gd name="connsiteX1" fmla="*/ 79022 w 226139"/>
                <a:gd name="connsiteY1" fmla="*/ 0 h 177467"/>
                <a:gd name="connsiteX2" fmla="*/ 203200 w 226139"/>
                <a:gd name="connsiteY2" fmla="*/ 158045 h 177467"/>
                <a:gd name="connsiteX3" fmla="*/ 225778 w 226139"/>
                <a:gd name="connsiteY3" fmla="*/ 169333 h 17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139" h="177467">
                  <a:moveTo>
                    <a:pt x="0" y="158045"/>
                  </a:moveTo>
                  <a:cubicBezTo>
                    <a:pt x="22577" y="79022"/>
                    <a:pt x="45155" y="0"/>
                    <a:pt x="79022" y="0"/>
                  </a:cubicBezTo>
                  <a:cubicBezTo>
                    <a:pt x="112889" y="0"/>
                    <a:pt x="178741" y="129823"/>
                    <a:pt x="203200" y="158045"/>
                  </a:cubicBezTo>
                  <a:cubicBezTo>
                    <a:pt x="227659" y="186267"/>
                    <a:pt x="226718" y="177800"/>
                    <a:pt x="225778" y="169333"/>
                  </a:cubicBez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 Placeholder 2"/>
            <p:cNvSpPr txBox="1">
              <a:spLocks/>
            </p:cNvSpPr>
            <p:nvPr/>
          </p:nvSpPr>
          <p:spPr bwMode="auto">
            <a:xfrm>
              <a:off x="1119153" y="2792185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+1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153888" y="2040365"/>
            <a:ext cx="800100" cy="769796"/>
            <a:chOff x="5387655" y="2792185"/>
            <a:chExt cx="800100" cy="769796"/>
          </a:xfrm>
        </p:grpSpPr>
        <p:sp>
          <p:nvSpPr>
            <p:cNvPr id="51" name="Freeform 50"/>
            <p:cNvSpPr/>
            <p:nvPr/>
          </p:nvSpPr>
          <p:spPr>
            <a:xfrm>
              <a:off x="5576711" y="3329978"/>
              <a:ext cx="433234" cy="232003"/>
            </a:xfrm>
            <a:custGeom>
              <a:avLst/>
              <a:gdLst>
                <a:gd name="connsiteX0" fmla="*/ 0 w 433234"/>
                <a:gd name="connsiteY0" fmla="*/ 180866 h 232003"/>
                <a:gd name="connsiteX1" fmla="*/ 169333 w 433234"/>
                <a:gd name="connsiteY1" fmla="*/ 244 h 232003"/>
                <a:gd name="connsiteX2" fmla="*/ 406400 w 433234"/>
                <a:gd name="connsiteY2" fmla="*/ 214733 h 232003"/>
                <a:gd name="connsiteX3" fmla="*/ 417689 w 433234"/>
                <a:gd name="connsiteY3" fmla="*/ 203444 h 232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234" h="232003">
                  <a:moveTo>
                    <a:pt x="0" y="180866"/>
                  </a:moveTo>
                  <a:cubicBezTo>
                    <a:pt x="50800" y="87733"/>
                    <a:pt x="101600" y="-5400"/>
                    <a:pt x="169333" y="244"/>
                  </a:cubicBezTo>
                  <a:cubicBezTo>
                    <a:pt x="237066" y="5888"/>
                    <a:pt x="365007" y="180866"/>
                    <a:pt x="406400" y="214733"/>
                  </a:cubicBezTo>
                  <a:cubicBezTo>
                    <a:pt x="447793" y="248600"/>
                    <a:pt x="432741" y="226022"/>
                    <a:pt x="417689" y="203444"/>
                  </a:cubicBez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 Placeholder 2"/>
            <p:cNvSpPr txBox="1">
              <a:spLocks/>
            </p:cNvSpPr>
            <p:nvPr/>
          </p:nvSpPr>
          <p:spPr bwMode="auto">
            <a:xfrm>
              <a:off x="5387655" y="2792185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+2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2172547" y="342013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2504722" y="2040365"/>
            <a:ext cx="4127684" cy="1902985"/>
            <a:chOff x="1738489" y="2792185"/>
            <a:chExt cx="4127684" cy="1902985"/>
          </a:xfrm>
        </p:grpSpPr>
        <p:grpSp>
          <p:nvGrpSpPr>
            <p:cNvPr id="59" name="Group 58"/>
            <p:cNvGrpSpPr/>
            <p:nvPr/>
          </p:nvGrpSpPr>
          <p:grpSpPr>
            <a:xfrm>
              <a:off x="1738489" y="2792185"/>
              <a:ext cx="3862211" cy="741237"/>
              <a:chOff x="1738489" y="2792185"/>
              <a:chExt cx="3862211" cy="741237"/>
            </a:xfrm>
          </p:grpSpPr>
          <p:sp>
            <p:nvSpPr>
              <p:cNvPr id="49" name="Freeform 48"/>
              <p:cNvSpPr/>
              <p:nvPr/>
            </p:nvSpPr>
            <p:spPr>
              <a:xfrm>
                <a:off x="1738489" y="3194741"/>
                <a:ext cx="1930589" cy="338681"/>
              </a:xfrm>
              <a:custGeom>
                <a:avLst/>
                <a:gdLst>
                  <a:gd name="connsiteX0" fmla="*/ 0 w 1964267"/>
                  <a:gd name="connsiteY0" fmla="*/ 327392 h 338681"/>
                  <a:gd name="connsiteX1" fmla="*/ 1162755 w 1964267"/>
                  <a:gd name="connsiteY1" fmla="*/ 15 h 338681"/>
                  <a:gd name="connsiteX2" fmla="*/ 1952978 w 1964267"/>
                  <a:gd name="connsiteY2" fmla="*/ 338681 h 338681"/>
                  <a:gd name="connsiteX3" fmla="*/ 1952978 w 1964267"/>
                  <a:gd name="connsiteY3" fmla="*/ 338681 h 338681"/>
                  <a:gd name="connsiteX4" fmla="*/ 1964267 w 1964267"/>
                  <a:gd name="connsiteY4" fmla="*/ 338681 h 33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267" h="338681">
                    <a:moveTo>
                      <a:pt x="0" y="327392"/>
                    </a:moveTo>
                    <a:cubicBezTo>
                      <a:pt x="418629" y="162762"/>
                      <a:pt x="837259" y="-1867"/>
                      <a:pt x="1162755" y="15"/>
                    </a:cubicBezTo>
                    <a:cubicBezTo>
                      <a:pt x="1488251" y="1896"/>
                      <a:pt x="1952978" y="338681"/>
                      <a:pt x="1952978" y="338681"/>
                    </a:cubicBezTo>
                    <a:lnTo>
                      <a:pt x="1952978" y="338681"/>
                    </a:lnTo>
                    <a:lnTo>
                      <a:pt x="1964267" y="338681"/>
                    </a:ln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3670111" y="3194741"/>
                <a:ext cx="1930589" cy="338681"/>
              </a:xfrm>
              <a:custGeom>
                <a:avLst/>
                <a:gdLst>
                  <a:gd name="connsiteX0" fmla="*/ 0 w 1964267"/>
                  <a:gd name="connsiteY0" fmla="*/ 327392 h 338681"/>
                  <a:gd name="connsiteX1" fmla="*/ 1162755 w 1964267"/>
                  <a:gd name="connsiteY1" fmla="*/ 15 h 338681"/>
                  <a:gd name="connsiteX2" fmla="*/ 1952978 w 1964267"/>
                  <a:gd name="connsiteY2" fmla="*/ 338681 h 338681"/>
                  <a:gd name="connsiteX3" fmla="*/ 1952978 w 1964267"/>
                  <a:gd name="connsiteY3" fmla="*/ 338681 h 338681"/>
                  <a:gd name="connsiteX4" fmla="*/ 1964267 w 1964267"/>
                  <a:gd name="connsiteY4" fmla="*/ 338681 h 33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267" h="338681">
                    <a:moveTo>
                      <a:pt x="0" y="327392"/>
                    </a:moveTo>
                    <a:cubicBezTo>
                      <a:pt x="418629" y="162762"/>
                      <a:pt x="837259" y="-1867"/>
                      <a:pt x="1162755" y="15"/>
                    </a:cubicBezTo>
                    <a:cubicBezTo>
                      <a:pt x="1488251" y="1896"/>
                      <a:pt x="1952978" y="338681"/>
                      <a:pt x="1952978" y="338681"/>
                    </a:cubicBezTo>
                    <a:lnTo>
                      <a:pt x="1952978" y="338681"/>
                    </a:lnTo>
                    <a:lnTo>
                      <a:pt x="1964267" y="338681"/>
                    </a:ln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 Placeholder 2"/>
              <p:cNvSpPr txBox="1">
                <a:spLocks/>
              </p:cNvSpPr>
              <p:nvPr/>
            </p:nvSpPr>
            <p:spPr bwMode="auto">
              <a:xfrm>
                <a:off x="2366841" y="2792185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+10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56" name="Text Placeholder 2"/>
              <p:cNvSpPr txBox="1">
                <a:spLocks/>
              </p:cNvSpPr>
              <p:nvPr/>
            </p:nvSpPr>
            <p:spPr bwMode="auto">
              <a:xfrm>
                <a:off x="4265973" y="2792185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+10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62" name="Text Placeholder 2"/>
            <p:cNvSpPr txBox="1">
              <a:spLocks/>
            </p:cNvSpPr>
            <p:nvPr/>
          </p:nvSpPr>
          <p:spPr bwMode="auto">
            <a:xfrm>
              <a:off x="3272504" y="4171950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70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63" name="Text Placeholder 2"/>
            <p:cNvSpPr txBox="1">
              <a:spLocks/>
            </p:cNvSpPr>
            <p:nvPr/>
          </p:nvSpPr>
          <p:spPr bwMode="auto">
            <a:xfrm>
              <a:off x="5066073" y="4171950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80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cxnSp>
        <p:nvCxnSpPr>
          <p:cNvPr id="65" name="Straight Arrow Connector 64"/>
          <p:cNvCxnSpPr/>
          <p:nvPr/>
        </p:nvCxnSpPr>
        <p:spPr>
          <a:xfrm>
            <a:off x="6747802" y="2702901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Placeholder 2"/>
          <p:cNvSpPr txBox="1">
            <a:spLocks/>
          </p:cNvSpPr>
          <p:nvPr/>
        </p:nvSpPr>
        <p:spPr bwMode="auto">
          <a:xfrm>
            <a:off x="2452478" y="3982819"/>
            <a:ext cx="42460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82 vegetables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2853964" y="1333197"/>
            <a:ext cx="35552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1 + 10 + 10 + 2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6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38" grpId="0" animBg="1"/>
      <p:bldP spid="41" grpId="0"/>
      <p:bldP spid="42" grpId="0"/>
      <p:bldP spid="43" grpId="0" build="p"/>
      <p:bldP spid="44" grpId="0"/>
      <p:bldP spid="61" grpId="0"/>
      <p:bldP spid="66" grpId="0"/>
      <p:bldP spid="6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4300" y="857250"/>
            <a:ext cx="896044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cooks also need tomatoes for the salsa.  One box has 47 tomatoes. Another box has 28 tomatoes.  How many tomatoes do they have?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952045" y="57150"/>
            <a:ext cx="34487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Compare your work to others’ work.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38397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783" y="136035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5886367" y="2340697"/>
            <a:ext cx="272430" cy="2075141"/>
            <a:chOff x="7086600" y="1327908"/>
            <a:chExt cx="272430" cy="2075141"/>
          </a:xfrm>
        </p:grpSpPr>
        <p:sp>
          <p:nvSpPr>
            <p:cNvPr id="9" name="Cube 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>
            <a:grpSpLocks noChangeAspect="1"/>
          </p:cNvGrpSpPr>
          <p:nvPr/>
        </p:nvGrpSpPr>
        <p:grpSpPr>
          <a:xfrm>
            <a:off x="1828800" y="2337504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20" name="Cube 1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0" name="Cube 29"/>
          <p:cNvSpPr>
            <a:spLocks noChangeAspect="1"/>
          </p:cNvSpPr>
          <p:nvPr/>
        </p:nvSpPr>
        <p:spPr>
          <a:xfrm>
            <a:off x="6358734" y="2675413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1" name="Group 30"/>
          <p:cNvGrpSpPr>
            <a:grpSpLocks noChangeAspect="1"/>
          </p:cNvGrpSpPr>
          <p:nvPr/>
        </p:nvGrpSpPr>
        <p:grpSpPr>
          <a:xfrm>
            <a:off x="5429167" y="2337504"/>
            <a:ext cx="272430" cy="2075141"/>
            <a:chOff x="7086600" y="1327908"/>
            <a:chExt cx="272430" cy="2075141"/>
          </a:xfrm>
        </p:grpSpPr>
        <p:sp>
          <p:nvSpPr>
            <p:cNvPr id="32" name="Cube 3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2" name="Cube 41"/>
          <p:cNvSpPr>
            <a:spLocks noChangeAspect="1"/>
          </p:cNvSpPr>
          <p:nvPr/>
        </p:nvSpPr>
        <p:spPr>
          <a:xfrm>
            <a:off x="6358734" y="2897145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ube 42"/>
          <p:cNvSpPr>
            <a:spLocks noChangeAspect="1"/>
          </p:cNvSpPr>
          <p:nvPr/>
        </p:nvSpPr>
        <p:spPr>
          <a:xfrm>
            <a:off x="6358734" y="311887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4" name="Group 43"/>
          <p:cNvGrpSpPr>
            <a:grpSpLocks noChangeAspect="1"/>
          </p:cNvGrpSpPr>
          <p:nvPr/>
        </p:nvGrpSpPr>
        <p:grpSpPr>
          <a:xfrm>
            <a:off x="2205012" y="2337504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5" name="Cube 4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>
            <a:grpSpLocks noChangeAspect="1"/>
          </p:cNvGrpSpPr>
          <p:nvPr/>
        </p:nvGrpSpPr>
        <p:grpSpPr>
          <a:xfrm>
            <a:off x="2581224" y="2337504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6" name="Cube 5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2957436" y="2337504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67" name="Cube 6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Cube 7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Cube 7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8" name="Rectangle 87"/>
          <p:cNvSpPr/>
          <p:nvPr/>
        </p:nvSpPr>
        <p:spPr>
          <a:xfrm>
            <a:off x="2648366" y="1295496"/>
            <a:ext cx="552034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8442736" y="1302744"/>
            <a:ext cx="586964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0" name="Text Placeholder 2"/>
          <p:cNvSpPr txBox="1">
            <a:spLocks/>
          </p:cNvSpPr>
          <p:nvPr/>
        </p:nvSpPr>
        <p:spPr bwMode="auto">
          <a:xfrm>
            <a:off x="6568083" y="3756845"/>
            <a:ext cx="2506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 = 47 + 28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1" name="Cube 90"/>
          <p:cNvSpPr>
            <a:spLocks noChangeAspect="1"/>
          </p:cNvSpPr>
          <p:nvPr/>
        </p:nvSpPr>
        <p:spPr>
          <a:xfrm>
            <a:off x="3683268" y="257328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" name="Cube 91"/>
          <p:cNvSpPr>
            <a:spLocks noChangeAspect="1"/>
          </p:cNvSpPr>
          <p:nvPr/>
        </p:nvSpPr>
        <p:spPr>
          <a:xfrm>
            <a:off x="3683268" y="2788861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3" name="Cube 92"/>
          <p:cNvSpPr>
            <a:spLocks noChangeAspect="1"/>
          </p:cNvSpPr>
          <p:nvPr/>
        </p:nvSpPr>
        <p:spPr>
          <a:xfrm>
            <a:off x="3683268" y="300443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4" name="Cube 93"/>
          <p:cNvSpPr>
            <a:spLocks noChangeAspect="1"/>
          </p:cNvSpPr>
          <p:nvPr/>
        </p:nvSpPr>
        <p:spPr>
          <a:xfrm>
            <a:off x="3683268" y="3220013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5" name="Cube 94"/>
          <p:cNvSpPr>
            <a:spLocks noChangeAspect="1"/>
          </p:cNvSpPr>
          <p:nvPr/>
        </p:nvSpPr>
        <p:spPr>
          <a:xfrm>
            <a:off x="3683268" y="3435589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6" name="Cube 95"/>
          <p:cNvSpPr>
            <a:spLocks noChangeAspect="1"/>
          </p:cNvSpPr>
          <p:nvPr/>
        </p:nvSpPr>
        <p:spPr>
          <a:xfrm>
            <a:off x="3683268" y="365116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9" name="Cube 98"/>
          <p:cNvSpPr>
            <a:spLocks noChangeAspect="1"/>
          </p:cNvSpPr>
          <p:nvPr/>
        </p:nvSpPr>
        <p:spPr>
          <a:xfrm>
            <a:off x="3683268" y="2357709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0" name="Cube 99"/>
          <p:cNvSpPr>
            <a:spLocks noChangeAspect="1"/>
          </p:cNvSpPr>
          <p:nvPr/>
        </p:nvSpPr>
        <p:spPr>
          <a:xfrm>
            <a:off x="6358734" y="2453681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1" name="Cube 100"/>
          <p:cNvSpPr>
            <a:spLocks noChangeAspect="1"/>
          </p:cNvSpPr>
          <p:nvPr/>
        </p:nvSpPr>
        <p:spPr>
          <a:xfrm>
            <a:off x="6358734" y="334060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2" name="Cube 101"/>
          <p:cNvSpPr>
            <a:spLocks noChangeAspect="1"/>
          </p:cNvSpPr>
          <p:nvPr/>
        </p:nvSpPr>
        <p:spPr>
          <a:xfrm>
            <a:off x="6358734" y="3562341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3" name="Cube 102"/>
          <p:cNvSpPr>
            <a:spLocks noChangeAspect="1"/>
          </p:cNvSpPr>
          <p:nvPr/>
        </p:nvSpPr>
        <p:spPr>
          <a:xfrm>
            <a:off x="6358734" y="3784073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4" name="Cube 103"/>
          <p:cNvSpPr>
            <a:spLocks noChangeAspect="1"/>
          </p:cNvSpPr>
          <p:nvPr/>
        </p:nvSpPr>
        <p:spPr>
          <a:xfrm>
            <a:off x="6358734" y="400580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2495247"/>
            <a:ext cx="609600" cy="5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422" y="2467401"/>
            <a:ext cx="609600" cy="5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206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30" grpId="0" animBg="1"/>
      <p:bldP spid="42" grpId="0" animBg="1"/>
      <p:bldP spid="43" grpId="0" animBg="1"/>
      <p:bldP spid="88" grpId="0" animBg="1"/>
      <p:bldP spid="88" grpId="1" animBg="1"/>
      <p:bldP spid="89" grpId="0" animBg="1"/>
      <p:bldP spid="89" grpId="1" animBg="1"/>
      <p:bldP spid="90" grpId="0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6723</TotalTime>
  <Words>373</Words>
  <Application>Microsoft Office PowerPoint</Application>
  <PresentationFormat>On-screen Show (16:9)</PresentationFormat>
  <Paragraphs>77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Courier New</vt:lpstr>
      <vt:lpstr>MS PGothic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292</cp:revision>
  <dcterms:created xsi:type="dcterms:W3CDTF">2011-06-12T17:04:43Z</dcterms:created>
  <dcterms:modified xsi:type="dcterms:W3CDTF">2015-06-07T12:40:18Z</dcterms:modified>
</cp:coreProperties>
</file>